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6" r:id="rId3"/>
    <p:sldId id="301" r:id="rId4"/>
    <p:sldId id="294" r:id="rId5"/>
    <p:sldId id="295" r:id="rId6"/>
    <p:sldId id="302" r:id="rId7"/>
    <p:sldId id="303" r:id="rId8"/>
    <p:sldId id="297" r:id="rId9"/>
    <p:sldId id="300" r:id="rId10"/>
    <p:sldId id="304" r:id="rId11"/>
    <p:sldId id="305" r:id="rId12"/>
    <p:sldId id="280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50C"/>
    <a:srgbClr val="293315"/>
    <a:srgbClr val="F80202"/>
    <a:srgbClr val="FFFF99"/>
    <a:srgbClr val="FFFF66"/>
    <a:srgbClr val="AFB800"/>
    <a:srgbClr val="BBC400"/>
    <a:srgbClr val="D0DA00"/>
    <a:srgbClr val="90CCDC"/>
    <a:srgbClr val="DD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62" autoAdjust="0"/>
    <p:restoredTop sz="87694" autoAdjust="0"/>
  </p:normalViewPr>
  <p:slideViewPr>
    <p:cSldViewPr>
      <p:cViewPr varScale="1">
        <p:scale>
          <a:sx n="65" d="100"/>
          <a:sy n="65" d="100"/>
        </p:scale>
        <p:origin x="89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00" y="-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4A86B-A8F8-4123-A50B-092A49D09957}" type="datetimeFigureOut">
              <a:rPr lang="en-US" smtClean="0"/>
              <a:pPr/>
              <a:t>6/19/2017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46A11-E29D-431C-928C-FFBDA69DD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0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awards let us Honor the Unsung Heroes. We</a:t>
            </a:r>
            <a:r>
              <a:rPr lang="en-US" baseline="0" dirty="0" smtClean="0"/>
              <a:t> have awards for youth, adults, local churches, and units.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(Print the one-page UMC Awards and Recognitions handout and various awards brochures for each participant.)</a:t>
            </a: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 smtClean="0"/>
              <a:t>(Each Participant also needs a copy of the Scouting and Civic Youth-Serving Ministry Guidelines.)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81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Bishop’s Award of Excellence is for Troops,</a:t>
            </a:r>
            <a:r>
              <a:rPr lang="en-US" baseline="0" dirty="0" smtClean="0"/>
              <a:t> Packs, Crews, and </a:t>
            </a:r>
            <a:r>
              <a:rPr lang="en-US" dirty="0" smtClean="0"/>
              <a:t>Clubs. </a:t>
            </a:r>
          </a:p>
          <a:p>
            <a:r>
              <a:rPr lang="en-US" dirty="0" smtClean="0"/>
              <a:t>Their yearly plan will need</a:t>
            </a:r>
            <a:r>
              <a:rPr lang="en-US" baseline="0" dirty="0" smtClean="0"/>
              <a:t> to include </a:t>
            </a:r>
            <a:r>
              <a:rPr lang="en-US" dirty="0" smtClean="0"/>
              <a:t>an annual</a:t>
            </a:r>
            <a:r>
              <a:rPr lang="en-US" baseline="0" dirty="0" smtClean="0"/>
              <a:t> </a:t>
            </a:r>
            <a:r>
              <a:rPr lang="en-US" dirty="0" smtClean="0"/>
              <a:t>Mission project, Scout Sunday, use of the PRAY Program.</a:t>
            </a:r>
          </a:p>
          <a:p>
            <a:r>
              <a:rPr lang="en-US" dirty="0" smtClean="0"/>
              <a:t>There is a certificate and patch explained in</a:t>
            </a:r>
            <a:r>
              <a:rPr lang="en-US" baseline="0" dirty="0" smtClean="0"/>
              <a:t> the brochure/application.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0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are your unsung heroes? Good Samaritan, PRAY Awards celebrate youth. </a:t>
            </a:r>
            <a:r>
              <a:rPr lang="en-US" dirty="0" smtClean="0"/>
              <a:t>Cross &amp; Flame is for local church</a:t>
            </a:r>
            <a:r>
              <a:rPr lang="en-US" baseline="0" dirty="0" smtClean="0"/>
              <a:t> </a:t>
            </a:r>
            <a:r>
              <a:rPr lang="en-US" dirty="0" smtClean="0"/>
              <a:t>leaders</a:t>
            </a:r>
            <a:r>
              <a:rPr lang="en-US" baseline="0" dirty="0" smtClean="0"/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lang="en-US" dirty="0" smtClean="0"/>
              <a:t>Lifetime SMS and Society of John Wesley can provide</a:t>
            </a:r>
            <a:r>
              <a:rPr lang="en-US" baseline="0" dirty="0" smtClean="0"/>
              <a:t> greater recognition for leaders at all levels. Torch &amp; Silver Torch for higher levels.</a:t>
            </a: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Shepherd Church award recognizes churches and the Bishop’s Award is for Units.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89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information, please contact the</a:t>
            </a:r>
            <a:r>
              <a:rPr lang="en-US" baseline="0" dirty="0" smtClean="0"/>
              <a:t> General Commission on United Methodist Men (GCUMM).</a:t>
            </a:r>
          </a:p>
          <a:p>
            <a:r>
              <a:rPr lang="en-US" baseline="0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Samaritan &amp; PRAY Awards celebrate the work of our youth. The </a:t>
            </a:r>
            <a:r>
              <a:rPr lang="en-US" dirty="0" smtClean="0"/>
              <a:t>Cross &amp; Flame is for Scout </a:t>
            </a:r>
            <a:r>
              <a:rPr lang="en-US" i="1" dirty="0" smtClean="0"/>
              <a:t>and</a:t>
            </a:r>
            <a:r>
              <a:rPr lang="en-US" dirty="0" smtClean="0"/>
              <a:t> UMC</a:t>
            </a:r>
            <a:r>
              <a:rPr lang="en-US" baseline="0" dirty="0" smtClean="0"/>
              <a:t> youth, Sunday School, etc.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lang="en-US" dirty="0" smtClean="0"/>
              <a:t>Consider Lifetime SMS and Society of John Wesley as</a:t>
            </a:r>
            <a:r>
              <a:rPr lang="en-US" baseline="0" dirty="0" smtClean="0"/>
              <a:t> greater recognition for leaders at all levels.</a:t>
            </a: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Shepherd Church award recognizes churches and the Bishop’s Award is for Units.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8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Good Samaritan is a rare Award that recognizes a project led by a single youth. </a:t>
            </a:r>
          </a:p>
          <a:p>
            <a:r>
              <a:rPr lang="en-US" dirty="0" smtClean="0"/>
              <a:t>The project may be an Eagle</a:t>
            </a:r>
            <a:r>
              <a:rPr lang="en-US" baseline="0" dirty="0" smtClean="0"/>
              <a:t> Scout project or any youth-led project to help others.</a:t>
            </a:r>
          </a:p>
          <a:p>
            <a:r>
              <a:rPr lang="en-US" baseline="0" dirty="0" smtClean="0"/>
              <a:t>The brochure/application describes the medal, certificate, and pin.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PRAY Awards</a:t>
            </a:r>
            <a:r>
              <a:rPr lang="en-US" baseline="0" dirty="0" smtClean="0"/>
              <a:t> are age-based curriculum for Grades 1-3, 4-5, 6-8, and 9-12.</a:t>
            </a:r>
          </a:p>
          <a:p>
            <a:r>
              <a:rPr lang="en-US" baseline="0" dirty="0" smtClean="0"/>
              <a:t>There are student, counselor, and mentor materials for each level.</a:t>
            </a:r>
          </a:p>
          <a:p>
            <a:r>
              <a:rPr lang="en-US" baseline="0" dirty="0" smtClean="0"/>
              <a:t>Awards include medals, certificates, and pins. A BSA recipient can wear the BSA Youth Religious knot.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4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Cross and Flame Award is for local Scouting leaders </a:t>
            </a:r>
            <a:r>
              <a:rPr lang="en-US" i="1" dirty="0" smtClean="0"/>
              <a:t>and</a:t>
            </a:r>
            <a:r>
              <a:rPr lang="en-US" dirty="0" smtClean="0"/>
              <a:t> UMC</a:t>
            </a:r>
            <a:r>
              <a:rPr lang="en-US" baseline="0" dirty="0" smtClean="0"/>
              <a:t> youth, Sunday School, etc. </a:t>
            </a:r>
          </a:p>
          <a:p>
            <a:r>
              <a:rPr lang="en-US" baseline="0" dirty="0" smtClean="0"/>
              <a:t>Minimum least 3 years youth leadership inside and outside their local United Methodist Church..</a:t>
            </a:r>
          </a:p>
          <a:p>
            <a:r>
              <a:rPr lang="en-US" baseline="0" dirty="0" smtClean="0"/>
              <a:t>The brochure/application describes the medal and certificate. A BSA recipient can wear the BSA Adult Religious knot.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48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present the Lifetime Scouting Ministry Special membership to a leader</a:t>
            </a:r>
            <a:r>
              <a:rPr lang="en-US" baseline="0" dirty="0" smtClean="0"/>
              <a:t> at any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4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Torch Award is for District and Conference Scouting leaders </a:t>
            </a:r>
            <a:r>
              <a:rPr lang="en-US" i="1" dirty="0" smtClean="0"/>
              <a:t>and</a:t>
            </a:r>
            <a:r>
              <a:rPr lang="en-US" dirty="0" smtClean="0"/>
              <a:t> UMC</a:t>
            </a:r>
            <a:r>
              <a:rPr lang="en-US" baseline="0" dirty="0" smtClean="0"/>
              <a:t> youth leaders. </a:t>
            </a:r>
          </a:p>
          <a:p>
            <a:r>
              <a:rPr lang="en-US" baseline="0" dirty="0" smtClean="0"/>
              <a:t>Minimum least 4 years, one per Conference one per 100,000 members in the conference.</a:t>
            </a:r>
          </a:p>
          <a:p>
            <a:r>
              <a:rPr lang="en-US" baseline="0" dirty="0" smtClean="0"/>
              <a:t>The brochure/application describes the medal and certificate. A BSA recipient can wear the BSA Adult Religious knot.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90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Silver Torch Award is for Jurisdictional, national, and world </a:t>
            </a:r>
            <a:r>
              <a:rPr lang="en-US" baseline="0" dirty="0" smtClean="0"/>
              <a:t>youth leaders. </a:t>
            </a:r>
          </a:p>
          <a:p>
            <a:r>
              <a:rPr lang="en-US" baseline="0" dirty="0" smtClean="0"/>
              <a:t>No minimum years but exemplary service is required.</a:t>
            </a:r>
          </a:p>
          <a:p>
            <a:r>
              <a:rPr lang="en-US" baseline="0" dirty="0" smtClean="0"/>
              <a:t>The brochure/application describes the medal and certificate. A BSA recipient can wear the BSA Adult Religious knot.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2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Shepherd Church Charter Recognition is for a local church who sponsor Troops,</a:t>
            </a:r>
            <a:r>
              <a:rPr lang="en-US" baseline="0" dirty="0" smtClean="0"/>
              <a:t> Packs, Crews, or </a:t>
            </a:r>
            <a:r>
              <a:rPr lang="en-US" dirty="0" smtClean="0"/>
              <a:t>Clubs. </a:t>
            </a:r>
          </a:p>
          <a:p>
            <a:r>
              <a:rPr lang="en-US" dirty="0" smtClean="0"/>
              <a:t>In addition, the local church must include the PRAY Program, Scout Sunday, and Service Projects.</a:t>
            </a:r>
          </a:p>
          <a:p>
            <a:r>
              <a:rPr lang="en-US" dirty="0" smtClean="0"/>
              <a:t>There is a certificate explained in</a:t>
            </a:r>
            <a:r>
              <a:rPr lang="en-US" baseline="0" dirty="0" smtClean="0"/>
              <a:t> the brochure/application.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46A11-E29D-431C-928C-FFBDA69DDA7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2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1621-7BE2-410B-B617-66C918CF004C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867F-649D-4A8F-A79A-D76D88F9E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F2B7B-C64D-459B-B462-89D337E6347B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ECCD-EC1C-4317-955F-3C48802FA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5F7E-9186-4E05-BEC1-9BA77562AC1E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5E8-D46E-4774-A70C-10AABEDC4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8E08-8AB7-41F2-89EC-C6E8714DFBED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AE9D-93F8-47EF-83B5-E6FA77958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2E65-9293-4FC5-BCD7-D851C889B6B9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9311-F6E5-4391-ADA6-0B8F1BCDC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90A3-15FB-4B44-ADF8-4AC78085857F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2832E-9683-45DB-B242-2A2CC4CA5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379DC-2AD2-4FC0-8BFA-B97BDAD40AEF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5BC9-676F-4A0F-BB7E-ADCFA6A1F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FA5A-6A0F-4462-B7AE-1DD4D93F51A9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2AFB-FC9F-43F3-934E-CBF13F64E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0466-622D-49C7-B732-5A6A6DEF9303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D7F5-2ECD-48C3-A537-6F87A01E9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9172-3CFF-4408-9D61-852636068C47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5F22-8883-4722-9DBB-14C6CF297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BAF5-22F8-4854-9960-61BCBAB2437F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1B5B-929E-4A5D-A329-9FFC94C52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6891DB-67FB-4CB5-9645-622AF9F45940}" type="datetimeFigureOut">
              <a:rPr lang="en-US"/>
              <a:pPr>
                <a:defRPr/>
              </a:pPr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DDCB9C-0DBA-4138-9650-9709038C1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2895600"/>
            <a:ext cx="8153400" cy="3429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 smtClean="0">
                <a:solidFill>
                  <a:schemeClr val="bg1"/>
                </a:solidFill>
              </a:rPr>
              <a:t>UMC Awards and Recognitions</a:t>
            </a:r>
            <a:r>
              <a:rPr lang="en-US" sz="6000" dirty="0" smtClean="0">
                <a:solidFill>
                  <a:schemeClr val="bg1"/>
                </a:solidFill>
              </a:rPr>
              <a:t/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Honoring the Unsung Heroes</a:t>
            </a:r>
            <a:endParaRPr lang="en-US" sz="60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Silver_Torc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990600"/>
            <a:ext cx="1011621" cy="1600200"/>
          </a:xfrm>
          <a:prstGeom prst="rect">
            <a:avLst/>
          </a:prstGeom>
        </p:spPr>
      </p:pic>
      <p:pic>
        <p:nvPicPr>
          <p:cNvPr id="6" name="Picture 5" descr="Methodist_tor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990600"/>
            <a:ext cx="871704" cy="1600200"/>
          </a:xfrm>
          <a:prstGeom prst="rect">
            <a:avLst/>
          </a:prstGeom>
        </p:spPr>
      </p:pic>
      <p:pic>
        <p:nvPicPr>
          <p:cNvPr id="9" name="Picture 8" descr="Methodist_bisho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1219200"/>
            <a:ext cx="990600" cy="999140"/>
          </a:xfrm>
          <a:prstGeom prst="rect">
            <a:avLst/>
          </a:prstGeom>
        </p:spPr>
      </p:pic>
      <p:pic>
        <p:nvPicPr>
          <p:cNvPr id="10" name="Picture 9" descr="CrossFlame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990600"/>
            <a:ext cx="834931" cy="1524000"/>
          </a:xfrm>
          <a:prstGeom prst="rect">
            <a:avLst/>
          </a:prstGeom>
        </p:spPr>
      </p:pic>
      <p:pic>
        <p:nvPicPr>
          <p:cNvPr id="11" name="Picture 10" descr="Methodist_Samaritan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" y="990600"/>
            <a:ext cx="1238250" cy="13063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6303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Shepherd Church </a:t>
            </a:r>
            <a:b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Charter Recognition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1"/>
            <a:ext cx="6705600" cy="380999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Local Church</a:t>
            </a:r>
          </a:p>
          <a:p>
            <a:pPr marL="0" indent="0">
              <a:spcBef>
                <a:spcPts val="12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000" dirty="0" smtClean="0">
                <a:solidFill>
                  <a:schemeClr val="bg1"/>
                </a:solidFill>
              </a:rPr>
              <a:t>Sponsor a unit, PRAY Program,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000" dirty="0" smtClean="0">
                <a:solidFill>
                  <a:schemeClr val="bg1"/>
                </a:solidFill>
              </a:rPr>
              <a:t>Scout Sunday, Service Projects</a:t>
            </a:r>
          </a:p>
          <a:p>
            <a:pPr marL="0" indent="0">
              <a:spcBef>
                <a:spcPts val="12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Certificate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</a:t>
            </a:r>
            <a:r>
              <a:rPr lang="en-US" sz="4400" dirty="0" smtClean="0">
                <a:solidFill>
                  <a:schemeClr val="bg1"/>
                </a:solidFill>
              </a:rPr>
              <a:t>25</a:t>
            </a:r>
            <a:r>
              <a:rPr lang="en-US" sz="4400" dirty="0" smtClean="0">
                <a:solidFill>
                  <a:schemeClr val="bg1"/>
                </a:solidFill>
              </a:rPr>
              <a:t>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133601"/>
            <a:ext cx="182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6" name="Picture 5" descr="Methodist_shepard_chu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199" y="457200"/>
            <a:ext cx="1565835" cy="1219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6303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Bishop’s Award </a:t>
            </a:r>
            <a:b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of Excellence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1"/>
            <a:ext cx="6705600" cy="380999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Unit/Club</a:t>
            </a:r>
          </a:p>
          <a:p>
            <a:pPr marL="0" indent="0">
              <a:spcBef>
                <a:spcPts val="12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000" dirty="0" smtClean="0">
                <a:solidFill>
                  <a:schemeClr val="bg1"/>
                </a:solidFill>
              </a:rPr>
              <a:t>Mission project, Scout Sunday,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000" dirty="0" smtClean="0">
                <a:solidFill>
                  <a:schemeClr val="bg1"/>
                </a:solidFill>
              </a:rPr>
              <a:t>PRAY Program, Yearly Plan</a:t>
            </a:r>
          </a:p>
          <a:p>
            <a:pPr marL="0" indent="0">
              <a:spcBef>
                <a:spcPts val="12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Certificate, Patch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$50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133601"/>
            <a:ext cx="182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6" name="Picture 5" descr="Methodist_bisho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8999" y="609600"/>
            <a:ext cx="1141697" cy="11515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2296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tabLst>
                <a:tab pos="114300" algn="l"/>
              </a:tabLst>
              <a:defRPr/>
            </a:pPr>
            <a:r>
              <a:rPr 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Who are your unsung heroes?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		 Candidates for: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Good Samaritan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Cross &amp; Fame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Lifetime SMS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Society of John Wesley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Torch/Silver Torch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Shepherd Church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14300" algn="l"/>
              </a:tabLst>
              <a:defRPr/>
            </a:pP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Bishop’s Award					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→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  <a:cs typeface="Arial" pitchFamily="34" charset="0"/>
              </a:rPr>
              <a:t> </a:t>
            </a:r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MM-logo_GCsmal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1752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85800" y="2362200"/>
            <a:ext cx="8229600" cy="3505200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		Marc Stowe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		www.umscouting.com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		mstowe@gcumm.org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		615-620-7262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3048000" y="3810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General Commission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on United Methodist 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Awards &amp; Recognitions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286000" cy="47545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Youth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Local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154146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District </a:t>
            </a:r>
            <a:r>
              <a:rPr lang="en-US" sz="3600" dirty="0" smtClean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Confer.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National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Church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1712913" algn="r"/>
                <a:tab pos="188277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Unit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2116138" algn="r"/>
                <a:tab pos="2232025" algn="l"/>
              </a:tabLst>
            </a:pP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0" y="1371600"/>
            <a:ext cx="65532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Samaritan, PRAY Awards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 &amp; Flame, Life SMS, J Wesley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Torch, Life SMS, John Wesley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Silver Torch, Life SMS, Wesley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712913" algn="r"/>
                <a:tab pos="18827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Shepherd Church</a:t>
            </a:r>
          </a:p>
          <a:p>
            <a:pPr lvl="0">
              <a:spcBef>
                <a:spcPts val="1200"/>
              </a:spcBef>
              <a:tabLst>
                <a:tab pos="1712913" algn="r"/>
                <a:tab pos="1882775" algn="l"/>
              </a:tabLst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Bishop’s Award</a:t>
            </a:r>
            <a:r>
              <a:rPr lang="en-US" sz="3600" dirty="0" smtClean="0">
                <a:solidFill>
                  <a:schemeClr val="bg1"/>
                </a:solidFill>
              </a:rPr>
              <a:t>			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4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2116138" algn="r"/>
                <a:tab pos="2232025" algn="l"/>
              </a:tabLst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Good Samaritan Award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1828800" cy="47545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Age</a:t>
            </a:r>
            <a:r>
              <a:rPr lang="en-US" sz="4400" dirty="0" smtClean="0">
                <a:solidFill>
                  <a:schemeClr val="bg1"/>
                </a:solidFill>
              </a:rPr>
              <a:t>:	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Years</a:t>
            </a:r>
            <a:r>
              <a:rPr lang="en-US" sz="4400" dirty="0" smtClean="0">
                <a:solidFill>
                  <a:schemeClr val="bg1"/>
                </a:solidFill>
              </a:rPr>
              <a:t>:	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Level</a:t>
            </a:r>
            <a:r>
              <a:rPr lang="en-US" sz="4400" dirty="0" smtClean="0">
                <a:solidFill>
                  <a:schemeClr val="bg1"/>
                </a:solidFill>
              </a:rPr>
              <a:t>:	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Req.</a:t>
            </a:r>
            <a:r>
              <a:rPr lang="en-US" sz="4400" dirty="0" smtClean="0">
                <a:solidFill>
                  <a:schemeClr val="bg1"/>
                </a:solidFill>
              </a:rPr>
              <a:t>:	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Award</a:t>
            </a:r>
            <a:r>
              <a:rPr lang="en-US" sz="4400" dirty="0" smtClean="0">
                <a:solidFill>
                  <a:schemeClr val="bg1"/>
                </a:solidFill>
              </a:rPr>
              <a:t>:	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Cost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33600" y="1371600"/>
            <a:ext cx="6324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30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n/a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Church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 a Project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Medal, Certificate, Pin </a:t>
            </a:r>
          </a:p>
          <a:p>
            <a:pPr lvl="0">
              <a:spcBef>
                <a:spcPts val="600"/>
              </a:spcBef>
              <a:tabLst>
                <a:tab pos="1541463" algn="r"/>
                <a:tab pos="1658938" algn="l"/>
              </a:tabLst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$60</a:t>
            </a:r>
            <a:r>
              <a:rPr lang="en-US" sz="4400" dirty="0" smtClean="0">
                <a:solidFill>
                  <a:schemeClr val="bg1"/>
                </a:solidFill>
              </a:rPr>
              <a:t>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Methodist_Samarit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1524000"/>
            <a:ext cx="1238250" cy="13063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PRAY Awards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05600" cy="47545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Grades: 1-3   </a:t>
            </a:r>
            <a:r>
              <a:rPr lang="en-US" sz="4400" dirty="0" smtClean="0">
                <a:solidFill>
                  <a:schemeClr val="bg1"/>
                </a:solidFill>
              </a:rPr>
              <a:t>3-5   </a:t>
            </a:r>
            <a:r>
              <a:rPr lang="en-US" sz="4400" dirty="0" smtClean="0">
                <a:solidFill>
                  <a:schemeClr val="bg1"/>
                </a:solidFill>
              </a:rPr>
              <a:t>6-8   9-12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n/a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Local Church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PRAY Curriculum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Medal, Certificate, Pin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Book $5 Medal $10 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002M3_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09800"/>
            <a:ext cx="65294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002F3_ph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09800"/>
            <a:ext cx="747921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GC_Methodi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209800"/>
            <a:ext cx="824248" cy="143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002L3_Pho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209800"/>
            <a:ext cx="82424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RelYouth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67600" y="4572000"/>
            <a:ext cx="1016000" cy="4572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371600"/>
            <a:ext cx="1828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Cross and Flame Award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05600" cy="47545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Adult, no UMC req.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3+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Local Church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UMC + Youth Organization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Medal, Certificate, Pin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$50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AdultKn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495800"/>
            <a:ext cx="1094509" cy="48158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1828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6" name="Picture 5" descr="CrossFlame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1371600"/>
            <a:ext cx="834931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6303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Lifetime Scouting Ministry Specialist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1"/>
            <a:ext cx="6705600" cy="3886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Adult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Any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Self nomination allowed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Certificate, Patch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$250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133600"/>
            <a:ext cx="18288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6" name="Picture 5" descr="SMS-Patch Life Member-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381000"/>
            <a:ext cx="1524000" cy="2057401"/>
          </a:xfrm>
          <a:prstGeom prst="rect">
            <a:avLst/>
          </a:prstGeom>
          <a:solidFill>
            <a:srgbClr val="16150C">
              <a:alpha val="10000"/>
            </a:srgb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6303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Society of </a:t>
            </a:r>
            <a:b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John Wesley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1"/>
            <a:ext cx="6705600" cy="3886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Any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Any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Self nomination allowed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Certificate, Pin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$1,000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133600"/>
            <a:ext cx="18288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7200"/>
            <a:ext cx="12477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Torch Award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05600" cy="47545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Adult, UMC Member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4+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District or Conference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UMC + Youth Organizations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Medal, Certificate, Pin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$50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AdultKn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495800"/>
            <a:ext cx="1094509" cy="4815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71600"/>
            <a:ext cx="1828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7" name="Picture 6" descr="Methodist_tor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533400"/>
            <a:ext cx="871704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Silver Torch Award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05600" cy="47545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Adult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No minimum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Jurisdictional or National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UMC + Youth Organizations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	Medal, Certificate, Pin </a:t>
            </a:r>
          </a:p>
          <a:p>
            <a:pPr marL="0" indent="0">
              <a:spcBef>
                <a:spcPts val="600"/>
              </a:spcBef>
              <a:buNone/>
              <a:tabLst>
                <a:tab pos="1541463" algn="r"/>
                <a:tab pos="1658938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$75							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→</a:t>
            </a:r>
            <a:r>
              <a:rPr lang="en-US" sz="18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Arial" pitchFamily="34" charset="0"/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8" name="Picture 7" descr="AdultKn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495800"/>
            <a:ext cx="1094509" cy="481584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371600"/>
            <a:ext cx="1828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1541463" algn="r"/>
                <a:tab pos="1658938" algn="l"/>
              </a:tabLst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pic>
        <p:nvPicPr>
          <p:cNvPr id="10" name="Picture 9" descr="Silver_Torc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457200"/>
            <a:ext cx="1011621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725</Words>
  <Application>Microsoft Office PowerPoint</Application>
  <PresentationFormat>On-screen Show (4:3)</PresentationFormat>
  <Paragraphs>186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UMC Awards and Recognitions  Honoring the Unsung Heroes</vt:lpstr>
      <vt:lpstr>Awards &amp; Recognitions</vt:lpstr>
      <vt:lpstr>Good Samaritan Award</vt:lpstr>
      <vt:lpstr>PRAY Awards</vt:lpstr>
      <vt:lpstr>Cross and Flame Award</vt:lpstr>
      <vt:lpstr>Lifetime Scouting Ministry Specialist</vt:lpstr>
      <vt:lpstr>Society of  John Wesley</vt:lpstr>
      <vt:lpstr>Torch Award</vt:lpstr>
      <vt:lpstr>Silver Torch Award</vt:lpstr>
      <vt:lpstr>Shepherd Church  Charter Recognition</vt:lpstr>
      <vt:lpstr>Bishop’s Award  of Excellence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</dc:creator>
  <cp:lastModifiedBy>Larry W.. Coppock</cp:lastModifiedBy>
  <cp:revision>721</cp:revision>
  <dcterms:created xsi:type="dcterms:W3CDTF">2012-08-18T17:55:01Z</dcterms:created>
  <dcterms:modified xsi:type="dcterms:W3CDTF">2017-06-19T23:54:07Z</dcterms:modified>
</cp:coreProperties>
</file>